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4"/>
  </p:notesMasterIdLst>
  <p:sldIdLst>
    <p:sldId id="256" r:id="rId4"/>
    <p:sldId id="303" r:id="rId5"/>
    <p:sldId id="304" r:id="rId6"/>
    <p:sldId id="305" r:id="rId7"/>
    <p:sldId id="310" r:id="rId8"/>
    <p:sldId id="309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20" r:id="rId18"/>
    <p:sldId id="319" r:id="rId19"/>
    <p:sldId id="321" r:id="rId20"/>
    <p:sldId id="322" r:id="rId21"/>
    <p:sldId id="323" r:id="rId22"/>
    <p:sldId id="324" r:id="rId23"/>
    <p:sldId id="325" r:id="rId24"/>
    <p:sldId id="328" r:id="rId25"/>
    <p:sldId id="326" r:id="rId26"/>
    <p:sldId id="329" r:id="rId27"/>
    <p:sldId id="330" r:id="rId28"/>
    <p:sldId id="331" r:id="rId29"/>
    <p:sldId id="332" r:id="rId30"/>
    <p:sldId id="334" r:id="rId31"/>
    <p:sldId id="335" r:id="rId32"/>
    <p:sldId id="333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5" r:id="rId41"/>
    <p:sldId id="343" r:id="rId42"/>
    <p:sldId id="344" r:id="rId4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>
      <p:cViewPr varScale="1">
        <p:scale>
          <a:sx n="151" d="100"/>
          <a:sy n="151" d="100"/>
        </p:scale>
        <p:origin x="456" y="12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71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Generative Adversarial Style Transfer Network for Face Aging (CVPRW 2018)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mplementation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25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Cycle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consistency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in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aging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𝐷𝐸𝑋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𝐷𝐸𝑋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𝐷𝐸𝑋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𝐷𝐸𝑋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GAN loss (mentioned LSGAN)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2534027"/>
              </a:xfrm>
              <a:prstGeom prst="rect">
                <a:avLst/>
              </a:prstGeom>
              <a:blipFill>
                <a:blip r:embed="rId2"/>
                <a:stretch>
                  <a:fillRect l="-440" b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959AE08-4FF9-4E74-87DB-935D736A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419622"/>
            <a:ext cx="4788024" cy="1225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066C6-C1F0-44BE-A8CA-3FB028024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497865"/>
            <a:ext cx="4631605" cy="77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mplementation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287524" y="1256721"/>
            <a:ext cx="831692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For completeness they redefine the age loss and cycle loss as: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The full objective now becomes: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56823D-A581-4114-8391-25020086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51670"/>
            <a:ext cx="4254592" cy="11250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C3546A-B985-4BA7-B033-B0E4E035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294" y="1809057"/>
            <a:ext cx="3966052" cy="1381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EA0FF4-D8A2-40F4-A67F-7C48F56F5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666" y="3886779"/>
            <a:ext cx="5231680" cy="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4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mplementation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287524" y="1256721"/>
            <a:ext cx="831692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They aim to solve the optimization problem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D2D03-9915-479E-BF9A-DFA61320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211710"/>
            <a:ext cx="62674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5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BAC01-B42D-4B97-9685-08DDC43F1970}"/>
              </a:ext>
            </a:extLst>
          </p:cNvPr>
          <p:cNvSpPr txBox="1"/>
          <p:nvPr/>
        </p:nvSpPr>
        <p:spPr>
          <a:xfrm>
            <a:off x="287524" y="1256721"/>
            <a:ext cx="8316923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실험 과정 설명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Group-GAN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및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FA-GAN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실험 결과 설명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두 가지 방법의 성능 평가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Group-GAN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이 큰 연령 변화에 성능이 좋고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FA-GAN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이 작은 연령 변화에 성능이 좋은 결과를 보여준다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융합 모델인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F-GAN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설계 기준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CelebA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데이터세트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16638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6F398F-29DF-43A7-A38B-01FE46F7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15566"/>
            <a:ext cx="5085184" cy="38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3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2BAC01-B42D-4B97-9685-08DDC43F1970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2949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Group-GAN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By defining the following four age groups and partition the dataset: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00~20, 20~40, 40~60, 60+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10 suggested in [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CycleGAN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] 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24hours on a GPU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+ L1 loss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2BAC01-B42D-4B97-9685-08DDC43F1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2949525"/>
              </a:xfrm>
              <a:prstGeom prst="rect">
                <a:avLst/>
              </a:prstGeom>
              <a:blipFill>
                <a:blip r:embed="rId2"/>
                <a:stretch>
                  <a:fillRect l="-440" b="-24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02E6D9D-B7EA-4CE0-B439-BBCD3AA6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887749"/>
            <a:ext cx="5078139" cy="63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5D8FE-402B-4F8E-818A-BEC0D3FB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10016"/>
            <a:ext cx="3707162" cy="2880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C5C09F-2826-453A-9460-16C4053A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5366"/>
            <a:ext cx="3841824" cy="29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BAC01-B42D-4B97-9685-08DDC43F1970}"/>
              </a:ext>
            </a:extLst>
          </p:cNvPr>
          <p:cNvSpPr txBox="1"/>
          <p:nvPr/>
        </p:nvSpPr>
        <p:spPr>
          <a:xfrm>
            <a:off x="287524" y="1256721"/>
            <a:ext cx="8316923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Group-GAN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은 인상적인 노화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/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회춘 결과를 얻는다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앞서 설명한 대로 작은 나이 변화에 어떨까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새로운 실험 설계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30~40, 40~50, 50~60, 60~70</a:t>
            </a:r>
          </a:p>
        </p:txBody>
      </p:sp>
    </p:spTree>
    <p:extLst>
      <p:ext uri="{BB962C8B-B14F-4D97-AF65-F5344CB8AC3E}">
        <p14:creationId xmlns:p14="http://schemas.microsoft.com/office/powerpoint/2010/main" val="1663034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B406B6-CA4C-4A33-B68B-9A325E88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31590"/>
            <a:ext cx="7775848" cy="33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8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2BAC01-B42D-4B97-9685-08DDC43F1970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229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FA-GAN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𝑘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=10,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𝑘</m:t>
                        </m:r>
                      </m:den>
                    </m:f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2BAC01-B42D-4B97-9685-08DDC43F1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2291974"/>
              </a:xfrm>
              <a:prstGeom prst="rect">
                <a:avLst/>
              </a:prstGeom>
              <a:blipFill>
                <a:blip r:embed="rId2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5DD7133-B96A-4AB2-98C2-086E159E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35646"/>
            <a:ext cx="5231680" cy="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4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얼굴의 노화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/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회춘의 문제를 해결한다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이미지의 기본 스타일로 사람의 나이를 고려하는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Style Transfer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연령차이가 큰 경우에만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CycleGAN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성능이 좋음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-&gt;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이를 개선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531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BCF20-AD05-488A-9210-5ABFB2BD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851694"/>
            <a:ext cx="5636120" cy="40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38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293146-AE5B-4DE6-87C1-3D263A09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9582"/>
            <a:ext cx="4391086" cy="3507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135A1F-F4C4-420A-82C2-3C56679D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261" y="1057672"/>
            <a:ext cx="4391087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95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BAC01-B42D-4B97-9685-08DDC43F1970}"/>
              </a:ext>
            </a:extLst>
          </p:cNvPr>
          <p:cNvSpPr txBox="1"/>
          <p:nvPr/>
        </p:nvSpPr>
        <p:spPr>
          <a:xfrm>
            <a:off x="287524" y="1256721"/>
            <a:ext cx="8316923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차이가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20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미만이면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FA-GAN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채택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이상이면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Group-GAN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채택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둘의 융합인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F-GAN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?</a:t>
            </a:r>
          </a:p>
        </p:txBody>
      </p:sp>
      <p:pic>
        <p:nvPicPr>
          <p:cNvPr id="1026" name="Picture 2" descr="나(보)루토">
            <a:extLst>
              <a:ext uri="{FF2B5EF4-FFF2-40B4-BE49-F238E27FC236}">
                <a16:creationId xmlns:a16="http://schemas.microsoft.com/office/drawing/2014/main" id="{EB806FEA-3909-4A88-981E-240D96F28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23678"/>
            <a:ext cx="2841492" cy="262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4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8A0DC8-CCAA-4BA7-95CE-9E9AD7BC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75606"/>
            <a:ext cx="3895939" cy="3112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7EE739-9622-48C2-B056-884F8DD7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78529"/>
            <a:ext cx="3638263" cy="2906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C91F16-D576-4F83-8A55-A26B3327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221" y="3147814"/>
            <a:ext cx="2689275" cy="179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6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How</a:t>
            </a:r>
            <a:r>
              <a:rPr lang="ko-KR" altLang="en-US" sz="1800" dirty="0"/>
              <a:t> </a:t>
            </a:r>
            <a:r>
              <a:rPr lang="en-US" altLang="ko-KR" sz="1800" dirty="0"/>
              <a:t>Old Are You?</a:t>
            </a:r>
          </a:p>
          <a:p>
            <a:pPr lvl="0"/>
            <a:r>
              <a:rPr lang="en-US" altLang="ko-KR" sz="1800" dirty="0"/>
              <a:t>Face Age Translation with Identity</a:t>
            </a:r>
            <a:r>
              <a:rPr lang="ko-KR" altLang="en-US" sz="1800" dirty="0"/>
              <a:t> </a:t>
            </a:r>
            <a:r>
              <a:rPr lang="en-US" altLang="ko-KR" sz="1800" dirty="0"/>
              <a:t>Preservation Using GANs(arXiv:1909.04988)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108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얼굴의 정보를 유지한 채로 다양한 연령대의 이미지를 생성하는 프레임워크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에지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맵을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CycleGAN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기반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네트워크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Pix2Pix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기반 네트워크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이 논문의 방법이 얼굴 연령 변경에 적합함을 보여준다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2623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 사진 간의 직접 변환이 아닌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Edge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맵을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이용하여 변환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(1)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CycleGAN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기반의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E2E-CycleGAN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네트워크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 Young Edge Map to Old Edge Map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 Old Edge Map to Young Edge Map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(2) Pix2Pix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기반의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E2F-pix2pixHD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네트워크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변환된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Edge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identity Feature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이용하여 이미지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82516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이 논문의 주요 점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E2E-CycleGAN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사용하여 얼굴 이미지의 에지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맵을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전송한 다음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E2F-Pix2pixHD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사용하여 사실적인 얼굴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Pretrain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된 프레임 워크를 활용하여 얼굴의 정체성을 보장하면서 사실적이고 섬세한 얼굴의 연령 번역을 구현할 수 있음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13975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7060D2-0641-4FE1-89D7-B3FA15A9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42072"/>
            <a:ext cx="6030733" cy="39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18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Preprocessing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Pretrained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된 얼굴 감지 모델인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RSA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사용하여 이미지를 자른다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ROI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 중앙에 있는 경우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1.5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배 더 큰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ROI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자른다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68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랜드 마크를 감지한 후 연결하여 얼굴 윤곽을 그린다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UnicodeMS"/>
                <a:ea typeface="나눔바른고딕" panose="020B0603020101020101"/>
              </a:rPr>
              <a:t>컨투어와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결합하여 최종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edge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맵 생성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질감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얼굴의 속성에 유용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507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5292588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 노화 문제를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Style Transfer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하며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사람의 나이를 고려함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CycleGAN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여러 모델을 이용한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Group-GAN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미리 훈련 된 연령 예측 모델을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CycleGAN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통합한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FA-GAN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Group-GAN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FA-GAN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통합한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F-GAN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제시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B5DA4-5BAD-4B75-98D2-F8F58B06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769" y="987574"/>
            <a:ext cx="3231541" cy="36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26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5614D-8E8B-4C5F-A781-8AFD9247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7574"/>
            <a:ext cx="3724275" cy="3743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1174BE-B808-4044-BCBB-40E5BC1DA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80" y="987574"/>
            <a:ext cx="3548533" cy="38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40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E2E-CycleGAN: Edge to edge with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CycleGAN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783F2-61C4-44F5-BB6E-9A722C76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12255"/>
            <a:ext cx="4127698" cy="628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D29085-4197-4E4F-B557-682C56A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173565"/>
            <a:ext cx="4392488" cy="624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C8D708-E185-4014-8B82-DA274B558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21" y="3147814"/>
            <a:ext cx="4019550" cy="7564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FF1C7B-540D-42F0-BAE2-E1F5E189C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3147814"/>
            <a:ext cx="3513708" cy="9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07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Identity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더 잘 집중시키기 위하여 캐니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컨투어에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색을 지정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UnicodeMS"/>
                <a:ea typeface="나눔바른고딕" panose="020B0603020101020101"/>
              </a:rPr>
              <a:t>에지맵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합성 후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컨투어의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색상을 흰색으로 재설정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E50B37-7B3D-40CE-9AC9-857F9F5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116" y="2580878"/>
            <a:ext cx="4686300" cy="16723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D1D70C-F9CF-4D3F-AB18-F3E09D4F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84" y="2715766"/>
            <a:ext cx="4497312" cy="15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5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A63151-05A0-4EDD-8443-8B4C2DC0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9582"/>
            <a:ext cx="8028384" cy="32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37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53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E2F-Pix2PixHD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교육 절차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(Pix2Pix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고화질 버전의 연구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먼저 얼굴 랜드마크와 캐니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컨투어를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이용하여 에지 맵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Pretrained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identity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모델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ArcFace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사용하여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512D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임베딩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계산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256x256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identity feature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결합하여 이를 생성기의 입력으로 하여 이미지 생성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136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Identity Embedding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이점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Generator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 사실적인 이미지를 생성하도록 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헤어스타일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귀걸이 등등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014847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44B618-C9D5-41B9-845F-292A1B28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0" y="1782044"/>
            <a:ext cx="4363262" cy="22113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1CCC6-E4D2-4AE2-99E8-739EBF72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33115"/>
            <a:ext cx="4412062" cy="2232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5DB7CE-6BF3-4CFB-AC58-13FE47761729}"/>
              </a:ext>
            </a:extLst>
          </p:cNvPr>
          <p:cNvSpPr txBox="1"/>
          <p:nvPr/>
        </p:nvSpPr>
        <p:spPr>
          <a:xfrm>
            <a:off x="311780" y="1059582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Synthesized faces of E2F-pix2pixHD</a:t>
            </a:r>
          </a:p>
        </p:txBody>
      </p:sp>
    </p:spTree>
    <p:extLst>
      <p:ext uri="{BB962C8B-B14F-4D97-AF65-F5344CB8AC3E}">
        <p14:creationId xmlns:p14="http://schemas.microsoft.com/office/powerpoint/2010/main" val="484453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CelebA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: 202,599 number of face images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FFHQ : 70,000 high-quality images at 1024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*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1024 resolution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Young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그룹과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Old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그룹의 분리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28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세 이하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Young, 60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세 이상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Old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Young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그룹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6K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 이상의 이미지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Old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그룹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28K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이상의 이미지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323537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4905E7-B5F4-4AE0-96CA-51FA23AF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85" y="843558"/>
            <a:ext cx="4197830" cy="42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8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088477"/>
            <a:ext cx="856895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전체 모델의 합성된 얼굴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CEBD1F-9C4E-42AA-8157-376BADD4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37230"/>
            <a:ext cx="3384376" cy="321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463E2D-B9F9-49CC-B07E-F657F5A2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648798"/>
            <a:ext cx="3384376" cy="32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Group-GAN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56721"/>
            <a:ext cx="8316923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CycleGAN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: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페어링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되지 않은 이미지 데이터로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Style Transfer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유용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 데이터 세트를 몇 개의 그룹으로 나눈 다음 그룹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쌍간에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CycleGAN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모델이 훈련되는 방법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연령 차이가 클 때 효과적이지만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작은 경우 성능이 좋지 않다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157963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131590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얼굴의 결과에 따른 최종 결과 비교 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8EF561-8E85-4D01-BA40-8293ABA3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623"/>
            <a:ext cx="4731184" cy="16561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528A71-B853-4514-83D2-D93DE0AE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08" y="2499742"/>
            <a:ext cx="4367357" cy="24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9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FA-GAN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78AB3C-FEF6-4F81-BD7F-432CDBCC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7380312" cy="37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FA-GAN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25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Input Image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Age number : k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Output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(photo realistic)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Age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estimator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𝑎𝑔𝑒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2534027"/>
              </a:xfrm>
              <a:prstGeom prst="rect">
                <a:avLst/>
              </a:prstGeom>
              <a:blipFill>
                <a:blip r:embed="rId2"/>
                <a:stretch>
                  <a:fillRect l="-440" b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9120CF2-A257-4BD7-9959-7DCFABD5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818182"/>
            <a:ext cx="5410200" cy="666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9AC410-80D2-4BE0-B20A-A65923F6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149" y="1995686"/>
            <a:ext cx="50958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0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FA-GAN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Consistency loss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872034"/>
              </a:xfrm>
              <a:prstGeom prst="rect">
                <a:avLst/>
              </a:prstGeom>
              <a:blipFill>
                <a:blip r:embed="rId2"/>
                <a:stretch>
                  <a:fillRect l="-440" b="-8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29A7344-27D7-4C76-B56D-CDB6C309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88812"/>
            <a:ext cx="5448300" cy="704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D19263-C756-4F13-9D7C-D28AB2F3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153719"/>
            <a:ext cx="5343525" cy="514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B4F8B1-7392-4B2C-B7BA-C68B203A6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939902"/>
            <a:ext cx="2867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6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mplementation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7EAD5-CBC6-44A0-9635-3596B26ECBEC}"/>
              </a:ext>
            </a:extLst>
          </p:cNvPr>
          <p:cNvSpPr txBox="1"/>
          <p:nvPr/>
        </p:nvSpPr>
        <p:spPr>
          <a:xfrm>
            <a:off x="287524" y="1256721"/>
            <a:ext cx="8316923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Generator Network architecture (from Johnson </a:t>
            </a:r>
            <a:r>
              <a:rPr lang="en-US" altLang="ko-KR" i="1" dirty="0">
                <a:latin typeface="ArialUnicodeMS"/>
                <a:ea typeface="나눔바른고딕" panose="020B0603020101020101"/>
              </a:rPr>
              <a:t>et al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Style transfer and super resolution with impressive results.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strided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conv. Layer, 9 residual blocks, 2 fractionally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strided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conv. Layer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Discriminator Network architecture (from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PatchGAN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전체 이미지가 아닌 부분 이미지만을 보고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real, fake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평가함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70 x 70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patch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사이즈로 분류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33711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mplementation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/>
              <p:nvPr/>
            </p:nvSpPr>
            <p:spPr>
              <a:xfrm>
                <a:off x="287524" y="1256721"/>
                <a:ext cx="8316923" cy="337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Age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Estimator (DEX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from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Rothe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i="1" dirty="0">
                    <a:latin typeface="ArialUnicodeMS"/>
                    <a:ea typeface="나눔바른고딕" panose="020B0603020101020101"/>
                  </a:rPr>
                  <a:t>et al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VGG-16 architecture with an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ouput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layer of 101 neurons followed by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softmax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: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노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회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춘</m:t>
                    </m:r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Age progression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Age regression  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둘은 하나의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Generator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로 학습됨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57EAD5-CBC6-44A0-9635-3596B26E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56721"/>
                <a:ext cx="8316923" cy="3372846"/>
              </a:xfrm>
              <a:prstGeom prst="rect">
                <a:avLst/>
              </a:prstGeom>
              <a:blipFill>
                <a:blip r:embed="rId2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59600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10825</TotalTime>
  <Words>811</Words>
  <Application>Microsoft Office PowerPoint</Application>
  <PresentationFormat>화면 슬라이드 쇼(16:9)</PresentationFormat>
  <Paragraphs>168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ArialUnicodeMS</vt:lpstr>
      <vt:lpstr>나눔바른고딕</vt:lpstr>
      <vt:lpstr>맑은 고딕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362</cp:revision>
  <dcterms:created xsi:type="dcterms:W3CDTF">2016-12-05T23:26:54Z</dcterms:created>
  <dcterms:modified xsi:type="dcterms:W3CDTF">2021-01-29T03:06:53Z</dcterms:modified>
</cp:coreProperties>
</file>